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74" r:id="rId5"/>
    <p:sldMasterId id="2147483676" r:id="rId6"/>
    <p:sldMasterId id="2147483678" r:id="rId7"/>
  </p:sldMasterIdLst>
  <p:notesMasterIdLst>
    <p:notesMasterId r:id="rId35"/>
  </p:notesMasterIdLst>
  <p:handoutMasterIdLst>
    <p:handoutMasterId r:id="rId36"/>
  </p:handoutMasterIdLst>
  <p:sldIdLst>
    <p:sldId id="394" r:id="rId8"/>
    <p:sldId id="1148" r:id="rId9"/>
    <p:sldId id="1604" r:id="rId10"/>
    <p:sldId id="1584" r:id="rId11"/>
    <p:sldId id="1585" r:id="rId12"/>
    <p:sldId id="1586" r:id="rId13"/>
    <p:sldId id="1609" r:id="rId14"/>
    <p:sldId id="1610" r:id="rId15"/>
    <p:sldId id="1587" r:id="rId16"/>
    <p:sldId id="1588" r:id="rId17"/>
    <p:sldId id="1589" r:id="rId18"/>
    <p:sldId id="1590" r:id="rId19"/>
    <p:sldId id="1606" r:id="rId20"/>
    <p:sldId id="1591" r:id="rId21"/>
    <p:sldId id="1592" r:id="rId22"/>
    <p:sldId id="1599" r:id="rId23"/>
    <p:sldId id="1600" r:id="rId24"/>
    <p:sldId id="1601" r:id="rId25"/>
    <p:sldId id="1602" r:id="rId26"/>
    <p:sldId id="1603" r:id="rId27"/>
    <p:sldId id="1593" r:id="rId28"/>
    <p:sldId id="1608" r:id="rId29"/>
    <p:sldId id="1594" r:id="rId30"/>
    <p:sldId id="1595" r:id="rId31"/>
    <p:sldId id="1596" r:id="rId32"/>
    <p:sldId id="1597" r:id="rId33"/>
    <p:sldId id="1313" r:id="rId34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nnie Elise Bratlie" initials="JEB" lastIdx="3" clrIdx="0">
    <p:extLst>
      <p:ext uri="{19B8F6BF-5375-455C-9EA6-DF929625EA0E}">
        <p15:presenceInfo xmlns:p15="http://schemas.microsoft.com/office/powerpoint/2012/main" userId="S::jennie@strandenas.no::83309908-88a4-4492-b0db-758c1937ec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4F9998-7968-4763-9BEE-C38527378D5A}" v="37" dt="2021-10-22T12:21:23.8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24" autoAdjust="0"/>
    <p:restoredTop sz="78056" autoAdjust="0"/>
  </p:normalViewPr>
  <p:slideViewPr>
    <p:cSldViewPr snapToGrid="0">
      <p:cViewPr varScale="1">
        <p:scale>
          <a:sx n="47" d="100"/>
          <a:sy n="47" d="100"/>
        </p:scale>
        <p:origin x="121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-104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viewProps" Target="viewProps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microsoft.com/office/2015/10/relationships/revisionInfo" Target="revisionInfo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3" Type="http://schemas.openxmlformats.org/officeDocument/2006/relationships/customXml" Target="../customXml/item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E312BFE0-5B26-4BC6-AFCC-ED0F0372B9E0}" type="datetimeFigureOut">
              <a:rPr lang="nb-NO" smtClean="0"/>
              <a:t>25.10.2021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948A6C57-87A5-43E0-BE63-7958C7A2057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690276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67123A08-998D-4EDF-B935-9D906F3FEA5D}" type="datetimeFigureOut">
              <a:rPr lang="nb-NO" smtClean="0"/>
              <a:t>25.10.2021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94" tIns="45647" rIns="91294" bIns="45647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782572AE-6E5D-4AE3-A449-F0DADC1F7FC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70447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572AE-6E5D-4AE3-A449-F0DADC1F7FCB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777897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572AE-6E5D-4AE3-A449-F0DADC1F7FCB}" type="slidenum">
              <a:rPr lang="nb-NO" smtClean="0"/>
              <a:t>14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080857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572AE-6E5D-4AE3-A449-F0DADC1F7FCB}" type="slidenum">
              <a:rPr lang="nb-NO" smtClean="0"/>
              <a:t>15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612829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572AE-6E5D-4AE3-A449-F0DADC1F7FCB}" type="slidenum">
              <a:rPr lang="nb-NO" smtClean="0"/>
              <a:t>16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177861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572AE-6E5D-4AE3-A449-F0DADC1F7FCB}" type="slidenum">
              <a:rPr lang="nb-NO" smtClean="0"/>
              <a:t>18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1743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572AE-6E5D-4AE3-A449-F0DADC1F7FCB}" type="slidenum">
              <a:rPr lang="nb-NO" smtClean="0"/>
              <a:t>19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02330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572AE-6E5D-4AE3-A449-F0DADC1F7FCB}" type="slidenum">
              <a:rPr lang="nb-NO" smtClean="0"/>
              <a:t>20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410285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572AE-6E5D-4AE3-A449-F0DADC1F7FCB}" type="slidenum">
              <a:rPr lang="nb-NO" smtClean="0"/>
              <a:t>21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13000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572AE-6E5D-4AE3-A449-F0DADC1F7FCB}" type="slidenum">
              <a:rPr lang="nb-NO" smtClean="0"/>
              <a:t>22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156993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572AE-6E5D-4AE3-A449-F0DADC1F7FCB}" type="slidenum">
              <a:rPr lang="nb-NO" smtClean="0"/>
              <a:t>23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833091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572AE-6E5D-4AE3-A449-F0DADC1F7FCB}" type="slidenum">
              <a:rPr lang="nb-NO" smtClean="0"/>
              <a:t>24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79959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979DD1-AABD-4BE5-B893-07CEFFD034BD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13001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572AE-6E5D-4AE3-A449-F0DADC1F7FCB}" type="slidenum">
              <a:rPr lang="nb-NO" smtClean="0"/>
              <a:t>26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923909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572AE-6E5D-4AE3-A449-F0DADC1F7FCB}" type="slidenum">
              <a:rPr lang="nb-NO" smtClean="0"/>
              <a:t>27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66265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572AE-6E5D-4AE3-A449-F0DADC1F7FCB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99215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572AE-6E5D-4AE3-A449-F0DADC1F7FCB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983644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572AE-6E5D-4AE3-A449-F0DADC1F7FCB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09802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572AE-6E5D-4AE3-A449-F0DADC1F7FCB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35658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572AE-6E5D-4AE3-A449-F0DADC1F7FCB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385195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572AE-6E5D-4AE3-A449-F0DADC1F7FCB}" type="slidenum">
              <a:rPr lang="nb-NO" smtClean="0"/>
              <a:t>11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97764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2572AE-6E5D-4AE3-A449-F0DADC1F7FCB}" type="slidenum">
              <a:rPr lang="nb-NO" smtClean="0"/>
              <a:t>12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37975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969E13-9F6C-4C93-B5A7-ADC7B3F92C4A}" type="datetime1">
              <a:rPr lang="nb-NO" smtClean="0">
                <a:solidFill>
                  <a:prstClr val="black"/>
                </a:solidFill>
              </a:rPr>
              <a:t>25.10.2021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Advokatfirmaet Strandenæs MNA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1019768-F2FA-F947-AB82-3DA5D94CFF81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889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Advokatfirmaet Strandenæs MNA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69A9B-30E7-EB4F-BBBD-E3028269B5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250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D5952-962A-4380-BD1E-B8C0D3F0E7AA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25.10.2021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>
                    <a:tint val="75000"/>
                  </a:prstClr>
                </a:solidFill>
              </a:rPr>
              <a:t>Advokatfirmaet Strandenæs MNA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10A85-93BE-4364-AC88-2D820609620D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10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nb-NO"/>
              <a:t>Advokatfirmaet Strandenæs AS</a:t>
            </a: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E3A855-10DC-408A-A5D0-7231013278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72110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B489653-DF35-4E45-B33E-B4F44D5B25E9}" type="datetime1">
              <a:rPr lang="nb-NO" smtClean="0">
                <a:solidFill>
                  <a:prstClr val="black"/>
                </a:solidFill>
              </a:rPr>
              <a:t>25.10.2021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Advokatfirmaet Strandenæs MNA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48B861-EDA2-FD40-A693-60038F5724D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260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DF2C81-D847-4E8D-971A-7C8A8302122B}" type="datetime1">
              <a:rPr lang="nb-NO" smtClean="0">
                <a:solidFill>
                  <a:prstClr val="black"/>
                </a:solidFill>
              </a:rPr>
              <a:t>25.10.2021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prstClr val="black"/>
                </a:solidFill>
              </a:rPr>
              <a:t>Advokatfirmaet Strandenæs MNA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49E879-F28D-D443-B390-BBAD85C5A4F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876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697" y="-3632155"/>
            <a:ext cx="7420303" cy="1050066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210" y="820394"/>
            <a:ext cx="2947580" cy="849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272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697" y="-3642665"/>
            <a:ext cx="7420303" cy="10500665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EE376-B47C-470A-BEE6-1E834B3B3A82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25.10.2021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Advokatfirmaet Strandenæs MNA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69A9B-30E7-EB4F-BBBD-E3028269B59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8644" y="406840"/>
            <a:ext cx="906954" cy="90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270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80" r:id="rId2"/>
    <p:sldLayoutId id="2147483681" r:id="rId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697" y="-3642665"/>
            <a:ext cx="7420303" cy="10500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131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8644" y="406840"/>
            <a:ext cx="906954" cy="906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93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harald@strandenas.no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jennie@strandenas.no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randenas.no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Rett linje 3">
            <a:extLst>
              <a:ext uri="{FF2B5EF4-FFF2-40B4-BE49-F238E27FC236}">
                <a16:creationId xmlns:a16="http://schemas.microsoft.com/office/drawing/2014/main" id="{24011320-BD9A-4C8B-9E6C-690B93D410D2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6330" y="2601119"/>
            <a:ext cx="9144000" cy="1655762"/>
          </a:xfrm>
        </p:spPr>
        <p:txBody>
          <a:bodyPr/>
          <a:lstStyle/>
          <a:p>
            <a:br>
              <a:rPr lang="nb-NO" sz="4000" dirty="0"/>
            </a:br>
            <a:br>
              <a:rPr lang="nb-NO" sz="4000" dirty="0"/>
            </a:br>
            <a:r>
              <a:rPr lang="nb-NO" sz="4000" dirty="0" err="1"/>
              <a:t>PowerBlogg</a:t>
            </a:r>
            <a:r>
              <a:rPr lang="nb-NO" sz="4000" dirty="0"/>
              <a:t> – Ny oppdragsavtale  </a:t>
            </a:r>
            <a:br>
              <a:rPr lang="nb-NO" sz="4000" dirty="0"/>
            </a:br>
            <a:br>
              <a:rPr lang="nb-NO" sz="4000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597423"/>
            <a:ext cx="9144000" cy="1655762"/>
          </a:xfrm>
        </p:spPr>
        <p:txBody>
          <a:bodyPr/>
          <a:lstStyle/>
          <a:p>
            <a:endParaRPr lang="nb-NO" sz="1800" dirty="0">
              <a:latin typeface="Century Gothic" pitchFamily="34" charset="0"/>
              <a:cs typeface="Times New Roman" pitchFamily="18" charset="0"/>
            </a:endParaRPr>
          </a:p>
          <a:p>
            <a:endParaRPr lang="nb-NO" sz="2000" b="1" dirty="0"/>
          </a:p>
          <a:p>
            <a:endParaRPr lang="nb-NO" sz="2000" b="1" dirty="0"/>
          </a:p>
          <a:p>
            <a:r>
              <a:rPr lang="nb-NO" sz="2000" b="1" dirty="0"/>
              <a:t>Advokatfirmaet Strandenæs AS</a:t>
            </a:r>
          </a:p>
          <a:p>
            <a:r>
              <a:rPr lang="nb-NO" sz="1800" dirty="0"/>
              <a:t>Bodø, 25. oktober 2021</a:t>
            </a:r>
          </a:p>
          <a:p>
            <a:pPr>
              <a:lnSpc>
                <a:spcPct val="100000"/>
              </a:lnSpc>
            </a:pPr>
            <a:r>
              <a:rPr lang="nb-NO" sz="1600" dirty="0"/>
              <a:t>Advokat Harald F. Strandenæs</a:t>
            </a: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DD0D4DE5-0F21-44D1-AB71-5AC231B6F1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9530" y="3260577"/>
            <a:ext cx="3267075" cy="90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663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30CEC09-C0E7-4438-A5ED-FA7C50511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51630"/>
            <a:ext cx="10972800" cy="3930555"/>
          </a:xfrm>
        </p:spPr>
        <p:txBody>
          <a:bodyPr/>
          <a:lstStyle/>
          <a:p>
            <a:pPr marL="0" indent="0">
              <a:buNone/>
            </a:pPr>
            <a:endParaRPr lang="nb-NO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nb-NO" sz="2400" dirty="0">
                <a:latin typeface="Calibri" panose="020F0502020204030204" pitchFamily="34" charset="0"/>
                <a:ea typeface="Calibri" panose="020F0502020204030204" pitchFamily="34" charset="0"/>
              </a:rPr>
              <a:t>«</a:t>
            </a:r>
            <a:r>
              <a:rPr lang="nb-NO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{</a:t>
            </a:r>
            <a:r>
              <a:rPr lang="nb-NO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AccountingSystem</a:t>
            </a:r>
            <a:r>
              <a:rPr lang="nb-NO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} leveres av Systemleverandøren. Tjenestevilkårene for Systemleverandøren er bindende for Kunden, herunder bestemmelser om funksjonalitet, oppdateringer, vedlikehold av Regnskapssystemet,  Kundens ansvar for sikkerhet og bruk, brukerrestriksjoner, reklamasjonsfrister og Systemleverandørens ansvar for {</a:t>
            </a:r>
            <a:r>
              <a:rPr lang="nb-NO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AccountingSystem</a:t>
            </a:r>
            <a:r>
              <a:rPr lang="nb-NO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}. </a:t>
            </a:r>
          </a:p>
          <a:p>
            <a:pPr marL="0" indent="0">
              <a:buNone/>
            </a:pPr>
            <a:r>
              <a:rPr lang="nb-NO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Ved signering på Oppdragsavtalen bekrefter Kunden å ha gjort seg kjent med Systemleverandørens tjenestevilkår.»</a:t>
            </a:r>
            <a:endParaRPr lang="nb-NO" sz="3600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BC6178DB-BFCF-43E5-B264-5EBAA5F25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>
                    <a:tint val="75000"/>
                  </a:prstClr>
                </a:solidFill>
              </a:rPr>
              <a:t>Advokatfirmaet Strandenæs MNA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C8977CB-761A-42EB-801B-43BE5D906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10A85-93BE-4364-AC88-2D820609620D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tel 1">
            <a:extLst>
              <a:ext uri="{FF2B5EF4-FFF2-40B4-BE49-F238E27FC236}">
                <a16:creationId xmlns:a16="http://schemas.microsoft.com/office/drawing/2014/main" id="{44EBCCCB-411C-4365-A4F2-89F4F63AA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nb-NO" dirty="0"/>
              <a:t>Kunden som lisenshaver – Ansvar for regnskapssystemet</a:t>
            </a:r>
          </a:p>
        </p:txBody>
      </p:sp>
    </p:spTree>
    <p:extLst>
      <p:ext uri="{BB962C8B-B14F-4D97-AF65-F5344CB8AC3E}">
        <p14:creationId xmlns:p14="http://schemas.microsoft.com/office/powerpoint/2010/main" val="2353099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9BB33C6-3507-4F31-9752-892514B8F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18614"/>
            <a:ext cx="10972800" cy="899023"/>
          </a:xfrm>
        </p:spPr>
        <p:txBody>
          <a:bodyPr/>
          <a:lstStyle/>
          <a:p>
            <a:r>
              <a:rPr lang="nb-NO" dirty="0"/>
              <a:t>Punkt 5 – Fullmakt ved remittering. Ny presisering om betaling av egne fakturaer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325FA2B-E8F1-4A54-83C9-D7A06A7F2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51630"/>
            <a:ext cx="10972800" cy="4174534"/>
          </a:xfrm>
        </p:spPr>
        <p:txBody>
          <a:bodyPr/>
          <a:lstStyle/>
          <a:p>
            <a:pPr marL="0" indent="0">
              <a:buNone/>
            </a:pPr>
            <a:endParaRPr lang="nb-N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nb-N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«Regnskapsforetaket har tilgang og fullmakt til å autorisere godkjente utbetalinger i nettbank eller i Regnskapssystemet. Dette inkluderer også utbetalinger (fakturaer) til Regnskapsforetaket som ikke er skriftlig bestridt før forfall, jf. Standard oppdragsvilkår punkt 8.2.»</a:t>
            </a:r>
          </a:p>
          <a:p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191A5EA2-6259-43DE-A503-937E53486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>
                    <a:tint val="75000"/>
                  </a:prstClr>
                </a:solidFill>
              </a:rPr>
              <a:t>Advokatfirmaet Strandenæs MNA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2A187914-B6BE-4345-80FE-4A2A34BD7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10A85-93BE-4364-AC88-2D820609620D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961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0067411-454E-4FD7-9F2C-F0D61980A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Punkt 5 – Ny presisering der remittering ikke </a:t>
            </a:r>
            <a:br>
              <a:rPr lang="nb-NO" dirty="0"/>
            </a:br>
            <a:r>
              <a:rPr lang="nb-NO" dirty="0"/>
              <a:t>er en del av oppdraget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641BE52-D32A-4982-9E6C-AE2AA4B7A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01756"/>
            <a:ext cx="10972800" cy="3220872"/>
          </a:xfrm>
        </p:spPr>
        <p:txBody>
          <a:bodyPr/>
          <a:lstStyle/>
          <a:p>
            <a:pPr marL="0" indent="0">
              <a:buNone/>
            </a:pPr>
            <a:r>
              <a:rPr lang="nb-NO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«Regnskapsforetaket har ikke tilgang og fullmakt til å autorisere utbetalinger, og har derfor ikke oppgaven med å autorisere utbetalinger i nettbank eller Regnskapssystemet.»</a:t>
            </a:r>
            <a:endParaRPr lang="nb-NO" sz="3600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3EEE6F75-8CBD-4960-B885-ABDC58545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>
                    <a:tint val="75000"/>
                  </a:prstClr>
                </a:solidFill>
              </a:rPr>
              <a:t>Advokatfirmaet Strandenæs MNA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2E226E50-3722-48DC-9851-CC487D64D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10A85-93BE-4364-AC88-2D820609620D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579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69EBD63-796B-425D-B2B2-3B184FF0B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Standard oppdragsvilkår 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982B867-D3F2-44CE-9351-D930EA9AEA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Forenklinger og tilføyelser 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B6883580-385E-4CA1-92F8-0914BD177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Advokatfirmaet Strandenæs AS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DC216E4-A0CA-4994-9D8D-483898CD5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3A855-10DC-408A-A5D0-723101327801}" type="slidenum">
              <a:rPr lang="nb-NO" smtClean="0"/>
              <a:t>13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63621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783E161-43A4-45EC-869A-B441270DE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69432"/>
            <a:ext cx="10972800" cy="4056732"/>
          </a:xfrm>
        </p:spPr>
        <p:txBody>
          <a:bodyPr/>
          <a:lstStyle/>
          <a:p>
            <a:r>
              <a:rPr lang="nb-NO" dirty="0"/>
              <a:t>Nytt punkt 1.1 (2) om kundetiltak iht. hvitvaskingsloven </a:t>
            </a:r>
          </a:p>
          <a:p>
            <a:r>
              <a:rPr lang="nb-NO" dirty="0"/>
              <a:t>Revidert databehandleravtale i punkt 5</a:t>
            </a:r>
          </a:p>
          <a:p>
            <a:r>
              <a:rPr lang="nb-NO" dirty="0"/>
              <a:t>To nye hevingsgrunner i punkt 8.3 (2)</a:t>
            </a:r>
          </a:p>
          <a:p>
            <a:r>
              <a:rPr lang="nb-NO" dirty="0"/>
              <a:t>Revidert klausul om stansings – og tilbakeholdsrett i punkt 8.5</a:t>
            </a:r>
          </a:p>
          <a:p>
            <a:r>
              <a:rPr lang="nb-NO" dirty="0"/>
              <a:t>Revidert klausul om utlevering av regnskapsmateriale ved avtalens opphør i punkt 9.3 </a:t>
            </a:r>
          </a:p>
          <a:p>
            <a:r>
              <a:rPr lang="nb-NO" dirty="0"/>
              <a:t>Nytt punkt 10 om bristende forutsetninger 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86C196D2-69B8-427B-B87A-DC3A9EE61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>
                    <a:tint val="75000"/>
                  </a:prstClr>
                </a:solidFill>
              </a:rPr>
              <a:t>Advokatfirmaet Strandenæs MNA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8F14E96-7D25-4F52-AC9C-15C297FAF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10A85-93BE-4364-AC88-2D820609620D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tel 1">
            <a:extLst>
              <a:ext uri="{FF2B5EF4-FFF2-40B4-BE49-F238E27FC236}">
                <a16:creationId xmlns:a16="http://schemas.microsoft.com/office/drawing/2014/main" id="{482759B9-CB43-478B-BC5F-187D4ABE0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nb-NO" dirty="0"/>
              <a:t>Oversikt over endrede og nye punkter – Standard oppdragsvilkår</a:t>
            </a:r>
          </a:p>
        </p:txBody>
      </p:sp>
    </p:spTree>
    <p:extLst>
      <p:ext uri="{BB962C8B-B14F-4D97-AF65-F5344CB8AC3E}">
        <p14:creationId xmlns:p14="http://schemas.microsoft.com/office/powerpoint/2010/main" val="13430542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148BE85-4DC9-4D29-967D-0A13F06E0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77672"/>
            <a:ext cx="10972800" cy="939966"/>
          </a:xfrm>
        </p:spPr>
        <p:txBody>
          <a:bodyPr/>
          <a:lstStyle/>
          <a:p>
            <a:r>
              <a:rPr lang="nb-NO" dirty="0"/>
              <a:t>Punkt 1.1 (2) – Avtaleverket mellom Partene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4DC145F-6DE0-4325-AD0F-1B2905EAF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2"/>
            <a:ext cx="10972800" cy="3927142"/>
          </a:xfrm>
        </p:spPr>
        <p:txBody>
          <a:bodyPr/>
          <a:lstStyle/>
          <a:p>
            <a:pPr marL="0" indent="0">
              <a:buNone/>
            </a:pPr>
            <a:endParaRPr lang="nb-NO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nb-NO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Oppdraget forutsetter at Regnskapsforetaket får gjennomført nødvendige kundetiltak i henhold til Lov om tiltak mot hvitvasking og terrorfinansiering (hvitvaskingsloven) før oppdraget påbegynnes. Oppdraget forutsetter videre at Kunden lojalt besvarer de spørsmål som Regnskapsforetaket måtte ha i forbindelse med gjennomføring av kundetiltak, og om nødvendig fremskaffer dokumentasjon som kan verifisere Kundens opplysninger. Dersom Regnskapsforetaket finner ikke å kunne gjennomføre lovpålagte kundetiltak, skal Kunden varsles.»</a:t>
            </a:r>
            <a:endParaRPr lang="nb-NO" sz="3600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61F16BA8-03DF-47BE-AFDA-FF64D45D8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>
                    <a:tint val="75000"/>
                  </a:prstClr>
                </a:solidFill>
              </a:rPr>
              <a:t>Advokatfirmaet Strandenæs MNA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6AA3128B-3BC4-40D9-B7D5-0E5ABAC34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10A85-93BE-4364-AC88-2D820609620D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4632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4E69B22-F2E3-4059-AED3-EC426B522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85010"/>
            <a:ext cx="10972800" cy="1032627"/>
          </a:xfrm>
        </p:spPr>
        <p:txBody>
          <a:bodyPr/>
          <a:lstStyle/>
          <a:p>
            <a:r>
              <a:rPr lang="nb-NO" dirty="0"/>
              <a:t>Punkt 8.3 (2) – Heving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EC0579-F9F5-4800-BDD0-FD3312D59C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«Kunden anses vesentlig å ha misligholdt Oppdragsavtalen dersom:</a:t>
            </a:r>
          </a:p>
          <a:p>
            <a:pPr marL="0" indent="0">
              <a:buNone/>
            </a:pPr>
            <a:endParaRPr lang="nb-NO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Regnskapsforetaket ikke gis mulighet til å utføre sitt oppdrag på en forsvarlig måte, ved at Regnskapsforetaket ikke får nødvendig dokumentasjon, eller kommunikasjonen mellom Partene sviker i form eller innhold; </a:t>
            </a:r>
          </a:p>
          <a:p>
            <a:r>
              <a:rPr lang="nb-NO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Kunden innretter seg slik at det ikke lenger lar seg gjennomføre lovpålagte kundetiltak iht. hvitvaskingsloven, eller resultatet av de gjennomførte kundetiltak ikke gir en adekvat eller tilfredsstillende konklusjon;</a:t>
            </a:r>
          </a:p>
          <a:p>
            <a:pPr marL="0" indent="0">
              <a:buNone/>
            </a:pPr>
            <a:endParaRPr lang="nb-NO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[…]»</a:t>
            </a:r>
          </a:p>
          <a:p>
            <a:pPr marL="0" indent="0">
              <a:buNone/>
            </a:pPr>
            <a:endParaRPr lang="nb-NO" sz="1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1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1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113170A2-E967-4961-8D99-12D1BFB5C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>
                    <a:tint val="75000"/>
                  </a:prstClr>
                </a:solidFill>
              </a:rPr>
              <a:t>Advokatfirmaet Strandenæs MNA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A9551CBB-B658-4E2A-9F79-1FE67BE3B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10A85-93BE-4364-AC88-2D820609620D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227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BEADA48-3FE7-4BC5-B14B-8ECB58796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97042"/>
            <a:ext cx="10972800" cy="1020596"/>
          </a:xfrm>
        </p:spPr>
        <p:txBody>
          <a:bodyPr/>
          <a:lstStyle/>
          <a:p>
            <a:r>
              <a:rPr lang="nb-NO" dirty="0"/>
              <a:t>Punkt 8.5 – Stansnings –og tilbakeholdsrett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F4B15342-BBB9-45ED-B7AA-B9A38CA2E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>
                    <a:tint val="75000"/>
                  </a:prstClr>
                </a:solidFill>
              </a:rPr>
              <a:t>Advokatfirmaet Strandenæs MNA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2471B143-563E-4C56-BAC9-1129F781D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10A85-93BE-4364-AC88-2D820609620D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Bilde 8">
            <a:extLst>
              <a:ext uri="{FF2B5EF4-FFF2-40B4-BE49-F238E27FC236}">
                <a16:creationId xmlns:a16="http://schemas.microsoft.com/office/drawing/2014/main" id="{A00B25A1-BE1B-4428-84C5-FDC6EF54B7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427" y="1203158"/>
            <a:ext cx="984885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8213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e 5">
            <a:extLst>
              <a:ext uri="{FF2B5EF4-FFF2-40B4-BE49-F238E27FC236}">
                <a16:creationId xmlns:a16="http://schemas.microsoft.com/office/drawing/2014/main" id="{FD763CDE-5753-4F8D-BDA5-25B16EC76B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863" y="1371600"/>
            <a:ext cx="9848850" cy="5257800"/>
          </a:xfrm>
          <a:prstGeom prst="rect">
            <a:avLst/>
          </a:prstGeom>
        </p:spPr>
      </p:pic>
      <p:sp>
        <p:nvSpPr>
          <p:cNvPr id="7" name="Tittel 1">
            <a:extLst>
              <a:ext uri="{FF2B5EF4-FFF2-40B4-BE49-F238E27FC236}">
                <a16:creationId xmlns:a16="http://schemas.microsoft.com/office/drawing/2014/main" id="{D9B2BC49-B1D2-4938-A8AE-930219F8488D}"/>
              </a:ext>
            </a:extLst>
          </p:cNvPr>
          <p:cNvSpPr txBox="1">
            <a:spLocks/>
          </p:cNvSpPr>
          <p:nvPr/>
        </p:nvSpPr>
        <p:spPr>
          <a:xfrm>
            <a:off x="438863" y="132972"/>
            <a:ext cx="10972800" cy="1020596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4400" dirty="0"/>
              <a:t>Punkt 8.5 – Stansnings –og tilbakeholdsrett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D3FACA7A-B186-4E9E-AFAE-1E67BBD73CC4}"/>
              </a:ext>
            </a:extLst>
          </p:cNvPr>
          <p:cNvSpPr/>
          <p:nvPr/>
        </p:nvSpPr>
        <p:spPr>
          <a:xfrm>
            <a:off x="3926259" y="2828261"/>
            <a:ext cx="794597" cy="426186"/>
          </a:xfrm>
          <a:prstGeom prst="ellipse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A9BC3A19-5F32-42A6-BFDF-1B4008A09DC8}"/>
              </a:ext>
            </a:extLst>
          </p:cNvPr>
          <p:cNvSpPr/>
          <p:nvPr/>
        </p:nvSpPr>
        <p:spPr>
          <a:xfrm>
            <a:off x="7768157" y="3129517"/>
            <a:ext cx="1152559" cy="426186"/>
          </a:xfrm>
          <a:prstGeom prst="ellipse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cxnSp>
        <p:nvCxnSpPr>
          <p:cNvPr id="11" name="Rett pilkobling 10">
            <a:extLst>
              <a:ext uri="{FF2B5EF4-FFF2-40B4-BE49-F238E27FC236}">
                <a16:creationId xmlns:a16="http://schemas.microsoft.com/office/drawing/2014/main" id="{FDFC54A8-2108-49F3-A32A-42E843E8D20C}"/>
              </a:ext>
            </a:extLst>
          </p:cNvPr>
          <p:cNvCxnSpPr>
            <a:cxnSpLocks/>
          </p:cNvCxnSpPr>
          <p:nvPr/>
        </p:nvCxnSpPr>
        <p:spPr>
          <a:xfrm>
            <a:off x="9037674" y="3350140"/>
            <a:ext cx="1212729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TekstSylinder 12">
            <a:extLst>
              <a:ext uri="{FF2B5EF4-FFF2-40B4-BE49-F238E27FC236}">
                <a16:creationId xmlns:a16="http://schemas.microsoft.com/office/drawing/2014/main" id="{787FAA55-8AB9-4524-840F-AFB5A273BE4E}"/>
              </a:ext>
            </a:extLst>
          </p:cNvPr>
          <p:cNvSpPr txBox="1"/>
          <p:nvPr/>
        </p:nvSpPr>
        <p:spPr>
          <a:xfrm>
            <a:off x="10296477" y="3157944"/>
            <a:ext cx="1456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dirty="0"/>
              <a:t>Reklamasjon</a:t>
            </a:r>
          </a:p>
        </p:txBody>
      </p:sp>
      <p:cxnSp>
        <p:nvCxnSpPr>
          <p:cNvPr id="14" name="Rett pilkobling 13">
            <a:extLst>
              <a:ext uri="{FF2B5EF4-FFF2-40B4-BE49-F238E27FC236}">
                <a16:creationId xmlns:a16="http://schemas.microsoft.com/office/drawing/2014/main" id="{F172804B-E9AC-4F33-A66B-E736E97C50BD}"/>
              </a:ext>
            </a:extLst>
          </p:cNvPr>
          <p:cNvCxnSpPr>
            <a:cxnSpLocks/>
          </p:cNvCxnSpPr>
          <p:nvPr/>
        </p:nvCxnSpPr>
        <p:spPr>
          <a:xfrm>
            <a:off x="9644038" y="4523266"/>
            <a:ext cx="775869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3C73CC47-3404-478C-A9FF-7B684962CEF7}"/>
              </a:ext>
            </a:extLst>
          </p:cNvPr>
          <p:cNvSpPr txBox="1"/>
          <p:nvPr/>
        </p:nvSpPr>
        <p:spPr>
          <a:xfrm>
            <a:off x="10515600" y="4200100"/>
            <a:ext cx="14566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dirty="0"/>
              <a:t>Antesipert mislighold</a:t>
            </a:r>
          </a:p>
        </p:txBody>
      </p:sp>
      <p:sp>
        <p:nvSpPr>
          <p:cNvPr id="17" name="Ellipse 16">
            <a:extLst>
              <a:ext uri="{FF2B5EF4-FFF2-40B4-BE49-F238E27FC236}">
                <a16:creationId xmlns:a16="http://schemas.microsoft.com/office/drawing/2014/main" id="{6479E3F6-58E9-4EC6-A40A-F223250E9575}"/>
              </a:ext>
            </a:extLst>
          </p:cNvPr>
          <p:cNvSpPr/>
          <p:nvPr/>
        </p:nvSpPr>
        <p:spPr>
          <a:xfrm>
            <a:off x="5226975" y="4979582"/>
            <a:ext cx="869025" cy="506818"/>
          </a:xfrm>
          <a:prstGeom prst="ellipse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8A916A7F-D169-4621-9806-2949FD910496}"/>
              </a:ext>
            </a:extLst>
          </p:cNvPr>
          <p:cNvSpPr/>
          <p:nvPr/>
        </p:nvSpPr>
        <p:spPr>
          <a:xfrm>
            <a:off x="6655282" y="5854996"/>
            <a:ext cx="2191006" cy="506818"/>
          </a:xfrm>
          <a:prstGeom prst="ellipse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523615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>
            <a:extLst>
              <a:ext uri="{FF2B5EF4-FFF2-40B4-BE49-F238E27FC236}">
                <a16:creationId xmlns:a16="http://schemas.microsoft.com/office/drawing/2014/main" id="{DBA87EC9-36B5-405E-ADDE-2277E71861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6934" y="1464886"/>
            <a:ext cx="8661437" cy="5063609"/>
          </a:xfrm>
          <a:prstGeom prst="rect">
            <a:avLst/>
          </a:prstGeom>
        </p:spPr>
      </p:pic>
      <p:sp>
        <p:nvSpPr>
          <p:cNvPr id="8" name="Tittel 1">
            <a:extLst>
              <a:ext uri="{FF2B5EF4-FFF2-40B4-BE49-F238E27FC236}">
                <a16:creationId xmlns:a16="http://schemas.microsoft.com/office/drawing/2014/main" id="{B88FD6A4-66D9-4E9A-986C-5AD7E76371D4}"/>
              </a:ext>
            </a:extLst>
          </p:cNvPr>
          <p:cNvSpPr txBox="1">
            <a:spLocks/>
          </p:cNvSpPr>
          <p:nvPr/>
        </p:nvSpPr>
        <p:spPr>
          <a:xfrm>
            <a:off x="375684" y="129142"/>
            <a:ext cx="10972800" cy="1020596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4400" dirty="0"/>
              <a:t>Punkt 9.3 – Utlevering av regnskapsmateriale 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89611B5A-8EF9-4381-9F45-611D8238A2DD}"/>
              </a:ext>
            </a:extLst>
          </p:cNvPr>
          <p:cNvSpPr/>
          <p:nvPr/>
        </p:nvSpPr>
        <p:spPr>
          <a:xfrm>
            <a:off x="2324286" y="3102408"/>
            <a:ext cx="2290244" cy="506818"/>
          </a:xfrm>
          <a:prstGeom prst="ellipse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cxnSp>
        <p:nvCxnSpPr>
          <p:cNvPr id="10" name="Rett pilkobling 9">
            <a:extLst>
              <a:ext uri="{FF2B5EF4-FFF2-40B4-BE49-F238E27FC236}">
                <a16:creationId xmlns:a16="http://schemas.microsoft.com/office/drawing/2014/main" id="{ACCE0FC9-8E3D-4E2B-BC71-84B4F7D9DEF9}"/>
              </a:ext>
            </a:extLst>
          </p:cNvPr>
          <p:cNvCxnSpPr>
            <a:cxnSpLocks/>
          </p:cNvCxnSpPr>
          <p:nvPr/>
        </p:nvCxnSpPr>
        <p:spPr>
          <a:xfrm flipH="1">
            <a:off x="1662468" y="3360245"/>
            <a:ext cx="574466" cy="0"/>
          </a:xfrm>
          <a:prstGeom prst="straightConnector1">
            <a:avLst/>
          </a:prstGeom>
          <a:ln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E8A89C80-7B66-4341-8943-22310CBC4DF9}"/>
              </a:ext>
            </a:extLst>
          </p:cNvPr>
          <p:cNvSpPr txBox="1"/>
          <p:nvPr/>
        </p:nvSpPr>
        <p:spPr>
          <a:xfrm>
            <a:off x="485554" y="3102408"/>
            <a:ext cx="13326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b="1" dirty="0"/>
              <a:t>Oppbevaring velges på den enkelte oppgave</a:t>
            </a:r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8A370E2C-5CF6-424C-B190-81E1510F90D5}"/>
              </a:ext>
            </a:extLst>
          </p:cNvPr>
          <p:cNvSpPr/>
          <p:nvPr/>
        </p:nvSpPr>
        <p:spPr>
          <a:xfrm>
            <a:off x="2324286" y="4424390"/>
            <a:ext cx="6022272" cy="506818"/>
          </a:xfrm>
          <a:prstGeom prst="ellipse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654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Rett linje 3">
            <a:extLst>
              <a:ext uri="{FF2B5EF4-FFF2-40B4-BE49-F238E27FC236}">
                <a16:creationId xmlns:a16="http://schemas.microsoft.com/office/drawing/2014/main" id="{965CB2EB-4A86-407F-84F5-6C3A74ADF464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tel 1">
            <a:extLst>
              <a:ext uri="{FF2B5EF4-FFF2-40B4-BE49-F238E27FC236}">
                <a16:creationId xmlns:a16="http://schemas.microsoft.com/office/drawing/2014/main" id="{E8959104-6187-49B7-AFD6-94CCE1B1A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669" y="2364634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nb-NO" dirty="0">
                <a:solidFill>
                  <a:srgbClr val="C00000"/>
                </a:solidFill>
              </a:rPr>
              <a:t>Har du spørsmål?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A75D783-3664-462C-8687-E34CEA569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0086" y="879395"/>
            <a:ext cx="6377769" cy="493024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nb-NO" sz="2400" dirty="0"/>
              <a:t>E-post: </a:t>
            </a:r>
            <a:r>
              <a:rPr lang="nb-NO" sz="24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harald@strandenas.no</a:t>
            </a:r>
            <a:endParaRPr lang="nb-NO" sz="2400" dirty="0"/>
          </a:p>
          <a:p>
            <a:pPr marL="0" indent="0">
              <a:buNone/>
            </a:pPr>
            <a:r>
              <a:rPr lang="nb-NO" sz="2400" dirty="0"/>
              <a:t>E-post: </a:t>
            </a:r>
            <a:r>
              <a:rPr lang="nb-NO" sz="24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jennie@strandenas.no</a:t>
            </a:r>
            <a:r>
              <a:rPr lang="nb-NO" sz="2400" dirty="0"/>
              <a:t> </a:t>
            </a:r>
          </a:p>
        </p:txBody>
      </p:sp>
      <p:cxnSp>
        <p:nvCxnSpPr>
          <p:cNvPr id="5" name="Rett linje 4">
            <a:extLst>
              <a:ext uri="{FF2B5EF4-FFF2-40B4-BE49-F238E27FC236}">
                <a16:creationId xmlns:a16="http://schemas.microsoft.com/office/drawing/2014/main" id="{CFA0D9C2-B50D-414F-A3B9-93AE0FF3A590}"/>
              </a:ext>
            </a:extLst>
          </p:cNvPr>
          <p:cNvCxnSpPr>
            <a:cxnSpLocks/>
          </p:cNvCxnSpPr>
          <p:nvPr/>
        </p:nvCxnSpPr>
        <p:spPr>
          <a:xfrm>
            <a:off x="4452743" y="1859280"/>
            <a:ext cx="0" cy="297047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61864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>
            <a:extLst>
              <a:ext uri="{FF2B5EF4-FFF2-40B4-BE49-F238E27FC236}">
                <a16:creationId xmlns:a16="http://schemas.microsoft.com/office/drawing/2014/main" id="{AA5250B8-4281-4CC6-9948-4032FC76AF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504" y="2237628"/>
            <a:ext cx="10287000" cy="3952875"/>
          </a:xfrm>
          <a:prstGeom prst="rect">
            <a:avLst/>
          </a:prstGeom>
        </p:spPr>
      </p:pic>
      <p:sp>
        <p:nvSpPr>
          <p:cNvPr id="8" name="Tittel 1">
            <a:extLst>
              <a:ext uri="{FF2B5EF4-FFF2-40B4-BE49-F238E27FC236}">
                <a16:creationId xmlns:a16="http://schemas.microsoft.com/office/drawing/2014/main" id="{AFE2334D-FBF3-4486-A106-67B45AF9BD11}"/>
              </a:ext>
            </a:extLst>
          </p:cNvPr>
          <p:cNvSpPr txBox="1">
            <a:spLocks/>
          </p:cNvSpPr>
          <p:nvPr/>
        </p:nvSpPr>
        <p:spPr>
          <a:xfrm>
            <a:off x="431504" y="667497"/>
            <a:ext cx="10972800" cy="1020596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4400" dirty="0"/>
              <a:t>Punkt 10 – Partsskifte og bristende forutsetninger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18B8B8CC-BFF0-40CC-84B4-D1D3DB06371B}"/>
              </a:ext>
            </a:extLst>
          </p:cNvPr>
          <p:cNvSpPr/>
          <p:nvPr/>
        </p:nvSpPr>
        <p:spPr>
          <a:xfrm>
            <a:off x="6908316" y="4666513"/>
            <a:ext cx="3198209" cy="506818"/>
          </a:xfrm>
          <a:prstGeom prst="ellipse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184087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624FDFC-80AB-4850-A5D6-03253FCE9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32262"/>
            <a:ext cx="10972800" cy="885375"/>
          </a:xfrm>
        </p:spPr>
        <p:txBody>
          <a:bodyPr/>
          <a:lstStyle/>
          <a:p>
            <a:r>
              <a:rPr lang="nb-NO" dirty="0"/>
              <a:t>Ny databehandleravtale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B1F7DF5-E196-4F6A-8641-793EC51D0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Kategorier av registrerte, typen personopplysninger som behandles og regnskapsforetakets underleverandører fremgår av bilag 1</a:t>
            </a:r>
          </a:p>
          <a:p>
            <a:pPr lvl="1"/>
            <a:r>
              <a:rPr lang="nb-NO" dirty="0"/>
              <a:t>Ved behandling av personopplysninger utenfor EU/EØS må dette inntas uttrykkelig i bilaget </a:t>
            </a:r>
          </a:p>
          <a:p>
            <a:pPr lvl="1"/>
            <a:r>
              <a:rPr lang="nb-NO" dirty="0"/>
              <a:t>OBS: I tillegg krav om et overføringsgrunnlag – nye SCC skal tas i bruk nå</a:t>
            </a:r>
          </a:p>
          <a:p>
            <a:r>
              <a:rPr lang="nb-NO" dirty="0"/>
              <a:t>Mer om personvernsikkerhet og partenes ansvar </a:t>
            </a:r>
          </a:p>
          <a:p>
            <a:r>
              <a:rPr lang="nb-NO" dirty="0"/>
              <a:t>Ny klausul om ansvar og erstatning</a:t>
            </a:r>
          </a:p>
          <a:p>
            <a:pPr lvl="1"/>
            <a:r>
              <a:rPr lang="nb-NO" dirty="0"/>
              <a:t>Regress både ved erstatningskrav fra registrerte og ved ileggelse av overtredelsesgebyr </a:t>
            </a:r>
          </a:p>
          <a:p>
            <a:pPr lvl="1"/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0D5AE246-07A8-4B52-B2DD-B6950C7E4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>
                    <a:tint val="75000"/>
                  </a:prstClr>
                </a:solidFill>
              </a:rPr>
              <a:t>Advokatfirmaet Strandenæs MNA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97592D42-CD21-4058-8BA1-1F4F00E0F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10A85-93BE-4364-AC88-2D820609620D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21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0147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2910235-6A67-4AD4-933F-C96BBDD2F7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Bilag til Oppdragsavtale 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B9981BC-3C07-41BB-A59F-3F878F4627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Spesifikasjon til databehandleravtalen 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B57E6B86-BCEB-40A7-8980-3B0AA9387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Advokatfirmaet Strandenæs AS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91707E71-325E-4EDB-904B-4A28752B9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3A855-10DC-408A-A5D0-723101327801}" type="slidenum">
              <a:rPr lang="nb-NO" smtClean="0"/>
              <a:t>22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262628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>
            <a:extLst>
              <a:ext uri="{FF2B5EF4-FFF2-40B4-BE49-F238E27FC236}">
                <a16:creationId xmlns:a16="http://schemas.microsoft.com/office/drawing/2014/main" id="{DB476264-C6D4-4E38-BF2D-30EFE34F0C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0060" y="569559"/>
            <a:ext cx="9287514" cy="6124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4876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e 8">
            <a:extLst>
              <a:ext uri="{FF2B5EF4-FFF2-40B4-BE49-F238E27FC236}">
                <a16:creationId xmlns:a16="http://schemas.microsoft.com/office/drawing/2014/main" id="{563C6736-61A7-4824-90B1-A703138EE7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539" y="431682"/>
            <a:ext cx="9519811" cy="5994635"/>
          </a:xfrm>
          <a:prstGeom prst="rect">
            <a:avLst/>
          </a:prstGeom>
        </p:spPr>
      </p:pic>
      <p:sp>
        <p:nvSpPr>
          <p:cNvPr id="10" name="Ellipse 9">
            <a:extLst>
              <a:ext uri="{FF2B5EF4-FFF2-40B4-BE49-F238E27FC236}">
                <a16:creationId xmlns:a16="http://schemas.microsoft.com/office/drawing/2014/main" id="{556946A2-86CB-4FD8-B53E-B50808EB1975}"/>
              </a:ext>
            </a:extLst>
          </p:cNvPr>
          <p:cNvSpPr/>
          <p:nvPr/>
        </p:nvSpPr>
        <p:spPr>
          <a:xfrm>
            <a:off x="5486364" y="2628900"/>
            <a:ext cx="3486186" cy="676275"/>
          </a:xfrm>
          <a:prstGeom prst="ellipse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D7EDE2C8-CC3D-412B-886E-00C45773EEBF}"/>
              </a:ext>
            </a:extLst>
          </p:cNvPr>
          <p:cNvSpPr/>
          <p:nvPr/>
        </p:nvSpPr>
        <p:spPr>
          <a:xfrm>
            <a:off x="5486364" y="3214688"/>
            <a:ext cx="3486186" cy="676275"/>
          </a:xfrm>
          <a:prstGeom prst="ellipse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CD69F6E9-4FDB-41E4-83B0-AF2727C6BF2D}"/>
              </a:ext>
            </a:extLst>
          </p:cNvPr>
          <p:cNvSpPr/>
          <p:nvPr/>
        </p:nvSpPr>
        <p:spPr>
          <a:xfrm>
            <a:off x="5618381" y="3910012"/>
            <a:ext cx="3486186" cy="676275"/>
          </a:xfrm>
          <a:prstGeom prst="ellipse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CE740C24-76DD-4AC0-A44E-C8F9FB651F93}"/>
              </a:ext>
            </a:extLst>
          </p:cNvPr>
          <p:cNvSpPr/>
          <p:nvPr/>
        </p:nvSpPr>
        <p:spPr>
          <a:xfrm>
            <a:off x="981039" y="1866900"/>
            <a:ext cx="2771811" cy="685800"/>
          </a:xfrm>
          <a:prstGeom prst="ellipse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65B7E6B1-79F7-490E-AE9E-63C0A0721466}"/>
              </a:ext>
            </a:extLst>
          </p:cNvPr>
          <p:cNvSpPr/>
          <p:nvPr/>
        </p:nvSpPr>
        <p:spPr>
          <a:xfrm>
            <a:off x="885789" y="2628900"/>
            <a:ext cx="2771811" cy="685800"/>
          </a:xfrm>
          <a:prstGeom prst="ellipse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247356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>
            <a:extLst>
              <a:ext uri="{FF2B5EF4-FFF2-40B4-BE49-F238E27FC236}">
                <a16:creationId xmlns:a16="http://schemas.microsoft.com/office/drawing/2014/main" id="{A92D5BEB-749D-455E-9475-52A68E6B54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387" y="1123417"/>
            <a:ext cx="9593762" cy="4611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1373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>
            <a:extLst>
              <a:ext uri="{FF2B5EF4-FFF2-40B4-BE49-F238E27FC236}">
                <a16:creationId xmlns:a16="http://schemas.microsoft.com/office/drawing/2014/main" id="{19642393-F2EF-426B-BFB8-BCE72F1264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412" y="1173718"/>
            <a:ext cx="9953625" cy="2647950"/>
          </a:xfrm>
          <a:prstGeom prst="rect">
            <a:avLst/>
          </a:prstGeom>
        </p:spPr>
      </p:pic>
      <p:sp>
        <p:nvSpPr>
          <p:cNvPr id="8" name="Høyre klammeparentes 7">
            <a:extLst>
              <a:ext uri="{FF2B5EF4-FFF2-40B4-BE49-F238E27FC236}">
                <a16:creationId xmlns:a16="http://schemas.microsoft.com/office/drawing/2014/main" id="{1A3A930F-4C45-4014-BF25-92D2E5259AA9}"/>
              </a:ext>
            </a:extLst>
          </p:cNvPr>
          <p:cNvSpPr/>
          <p:nvPr/>
        </p:nvSpPr>
        <p:spPr>
          <a:xfrm rot="5400000">
            <a:off x="5372098" y="1743077"/>
            <a:ext cx="781051" cy="4514849"/>
          </a:xfrm>
          <a:prstGeom prst="rightBrac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32D2CA31-AF38-4E79-BF73-284DA8016F5D}"/>
              </a:ext>
            </a:extLst>
          </p:cNvPr>
          <p:cNvSpPr txBox="1"/>
          <p:nvPr/>
        </p:nvSpPr>
        <p:spPr>
          <a:xfrm>
            <a:off x="2976559" y="4486275"/>
            <a:ext cx="64055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i="1" dirty="0"/>
              <a:t>Varslingsrutinen bør tilpasses det enkelte regnskapsforetak  </a:t>
            </a:r>
          </a:p>
        </p:txBody>
      </p:sp>
    </p:spTree>
    <p:extLst>
      <p:ext uri="{BB962C8B-B14F-4D97-AF65-F5344CB8AC3E}">
        <p14:creationId xmlns:p14="http://schemas.microsoft.com/office/powerpoint/2010/main" val="41372669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Rett linje 7">
            <a:extLst>
              <a:ext uri="{FF2B5EF4-FFF2-40B4-BE49-F238E27FC236}">
                <a16:creationId xmlns:a16="http://schemas.microsoft.com/office/drawing/2014/main" id="{73AA03E5-93D2-477E-B1A9-74D6290799FD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tel 1">
            <a:extLst>
              <a:ext uri="{FF2B5EF4-FFF2-40B4-BE49-F238E27FC236}">
                <a16:creationId xmlns:a16="http://schemas.microsoft.com/office/drawing/2014/main" id="{70BFCC92-7E93-465E-A4B4-3308F4188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8221" y="304493"/>
            <a:ext cx="9144000" cy="2799654"/>
          </a:xfrm>
        </p:spPr>
        <p:txBody>
          <a:bodyPr/>
          <a:lstStyle/>
          <a:p>
            <a:br>
              <a:rPr lang="nb-NO" sz="4400" dirty="0"/>
            </a:br>
            <a:br>
              <a:rPr lang="nb-NO" sz="4400" dirty="0"/>
            </a:br>
            <a:r>
              <a:rPr lang="nb-NO" sz="4400" dirty="0"/>
              <a:t>Takk for meg!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2D148C9-6A44-47DC-ADF9-D6C100CBD7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9779" y="2672080"/>
            <a:ext cx="9144000" cy="1655762"/>
          </a:xfrm>
        </p:spPr>
        <p:txBody>
          <a:bodyPr/>
          <a:lstStyle/>
          <a:p>
            <a:endParaRPr lang="nb-NO" sz="2000" dirty="0">
              <a:cs typeface="Times New Roman" pitchFamily="18" charset="0"/>
            </a:endParaRPr>
          </a:p>
          <a:p>
            <a:endParaRPr lang="nb-NO" sz="2000" dirty="0">
              <a:cs typeface="Times New Roman" pitchFamily="18" charset="0"/>
            </a:endParaRPr>
          </a:p>
          <a:p>
            <a:endParaRPr lang="nb-NO" sz="2000" dirty="0">
              <a:cs typeface="Times New Roman" pitchFamily="18" charset="0"/>
            </a:endParaRPr>
          </a:p>
          <a:p>
            <a:r>
              <a:rPr lang="nb-NO" sz="2000" dirty="0">
                <a:cs typeface="Times New Roman" pitchFamily="18" charset="0"/>
              </a:rPr>
              <a:t>Web: </a:t>
            </a:r>
            <a:r>
              <a:rPr lang="nb-NO" sz="2000" dirty="0">
                <a:cs typeface="Times New Roman" pitchFamily="18" charset="0"/>
                <a:hlinkClick r:id="rId3"/>
              </a:rPr>
              <a:t>www.strandenas.no</a:t>
            </a:r>
            <a:endParaRPr lang="nb-NO" sz="2000" dirty="0">
              <a:cs typeface="Times New Roman" pitchFamily="18" charset="0"/>
            </a:endParaRPr>
          </a:p>
          <a:p>
            <a:r>
              <a:rPr lang="nb-NO" sz="2000" dirty="0">
                <a:cs typeface="Times New Roman" pitchFamily="18" charset="0"/>
              </a:rPr>
              <a:t>Følg oss på Facebook? Advokatfirmaet Strandenæs AS</a:t>
            </a:r>
          </a:p>
          <a:p>
            <a:r>
              <a:rPr lang="nb-NO" sz="2000" dirty="0">
                <a:cs typeface="Times New Roman" pitchFamily="18" charset="0"/>
              </a:rPr>
              <a:t>LinkedIn: Advokatfirmaet Strandenæs AS</a:t>
            </a:r>
          </a:p>
          <a:p>
            <a:endParaRPr lang="nb-NO" sz="2000" dirty="0">
              <a:cs typeface="Times New Roman" pitchFamily="18" charset="0"/>
            </a:endParaRPr>
          </a:p>
          <a:p>
            <a:endParaRPr lang="nb-NO" sz="2000" dirty="0">
              <a:cs typeface="Times New Roman" pitchFamily="18" charset="0"/>
            </a:endParaRPr>
          </a:p>
          <a:p>
            <a:r>
              <a:rPr lang="nb-NO" sz="2000" dirty="0">
                <a:cs typeface="Times New Roman" pitchFamily="18" charset="0"/>
              </a:rPr>
              <a:t>Meld deg på vårt nyhetsbrev på </a:t>
            </a:r>
            <a:r>
              <a:rPr lang="nb-NO" sz="2000" dirty="0">
                <a:cs typeface="Times New Roman" pitchFamily="18" charset="0"/>
                <a:hlinkClick r:id="rId3"/>
              </a:rPr>
              <a:t>www.strandenas.no</a:t>
            </a:r>
            <a:endParaRPr lang="nb-NO" sz="2000" dirty="0">
              <a:cs typeface="Times New Roman" pitchFamily="18" charset="0"/>
            </a:endParaRPr>
          </a:p>
          <a:p>
            <a:endParaRPr lang="nb-NO" sz="2000" dirty="0">
              <a:cs typeface="Times New Roman" pitchFamily="18" charset="0"/>
            </a:endParaRPr>
          </a:p>
          <a:p>
            <a:endParaRPr lang="nb-NO" sz="2000" dirty="0"/>
          </a:p>
          <a:p>
            <a:endParaRPr lang="nb-NO" sz="2000" dirty="0"/>
          </a:p>
          <a:p>
            <a:endParaRPr lang="nb-NO" sz="2000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285B8165-602B-46E6-B9E5-93210EA45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1019768-F2FA-F947-AB82-3DA5D94CFF81}" type="slidenum">
              <a:rPr lang="en-US" sz="1200" smtClean="0">
                <a:solidFill>
                  <a:prstClr val="black"/>
                </a:solidFill>
              </a:rPr>
              <a:pPr algn="r"/>
              <a:t>27</a:t>
            </a:fld>
            <a:endParaRPr 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491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94F015F-B962-41A9-8574-74BEB1F21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Oppdragsspesifikasjonen 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9E511B0-AC93-4820-9365-1A3B8DB136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Mer fokus på hvem som eier lisens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0F54724F-7EF1-4369-8160-7D23914A2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Advokatfirmaet Strandenæs AS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50439169-D587-4E99-A3E7-3548EEAA7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3A855-10DC-408A-A5D0-723101327801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6853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CABAD65-3408-4A58-BC49-F44656362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64024"/>
            <a:ext cx="10972800" cy="953614"/>
          </a:xfrm>
        </p:spPr>
        <p:txBody>
          <a:bodyPr/>
          <a:lstStyle/>
          <a:p>
            <a:r>
              <a:rPr lang="nb-NO" dirty="0"/>
              <a:t>Oversikt over endrede og nye punkter - Oppdragsspesifikasjon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46F77C7-0B01-4345-8281-E54886462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361063"/>
            <a:ext cx="10972800" cy="3765100"/>
          </a:xfrm>
        </p:spPr>
        <p:txBody>
          <a:bodyPr/>
          <a:lstStyle/>
          <a:p>
            <a:r>
              <a:rPr lang="nb-NO" dirty="0"/>
              <a:t>Punkt 3: Datafangst og systembeskrivelse</a:t>
            </a:r>
          </a:p>
          <a:p>
            <a:pPr lvl="1"/>
            <a:r>
              <a:rPr lang="nb-NO" dirty="0"/>
              <a:t>Hvem er lisenshaver?</a:t>
            </a:r>
          </a:p>
          <a:p>
            <a:pPr lvl="1"/>
            <a:r>
              <a:rPr lang="nb-NO" dirty="0"/>
              <a:t>Hvem skal faktureres for bruk av systemet?</a:t>
            </a:r>
          </a:p>
          <a:p>
            <a:pPr lvl="1"/>
            <a:r>
              <a:rPr lang="nb-NO" dirty="0"/>
              <a:t>Hvem skal være systemadministrator?</a:t>
            </a:r>
          </a:p>
          <a:p>
            <a:pPr lvl="1"/>
            <a:r>
              <a:rPr lang="nb-NO" dirty="0"/>
              <a:t>Hvem har ansvar for regnskapssystemet? </a:t>
            </a:r>
          </a:p>
          <a:p>
            <a:r>
              <a:rPr lang="nb-NO" dirty="0"/>
              <a:t>Punkt 5: Fullmakt ved remittering 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12B42E87-289D-4036-945B-7EB4ECE5C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>
                    <a:tint val="75000"/>
                  </a:prstClr>
                </a:solidFill>
              </a:rPr>
              <a:t>Advokatfirmaet Strandenæs MNA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53DB1223-0D95-406E-A730-80EF553A2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10A85-93BE-4364-AC88-2D820609620D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947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9FBE594-C896-4400-AF05-3280E7909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5910"/>
            <a:ext cx="10972800" cy="871728"/>
          </a:xfrm>
        </p:spPr>
        <p:txBody>
          <a:bodyPr/>
          <a:lstStyle/>
          <a:p>
            <a:r>
              <a:rPr lang="nb-NO" dirty="0"/>
              <a:t>Regnskapsfører som lisenshaver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E5C0D74-0D1C-4268-A05B-3D2FDE9A4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86127"/>
            <a:ext cx="10972800" cy="4525963"/>
          </a:xfrm>
        </p:spPr>
        <p:txBody>
          <a:bodyPr/>
          <a:lstStyle/>
          <a:p>
            <a:pPr marL="0" indent="0">
              <a:buNone/>
            </a:pPr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</a:rPr>
              <a:t>«Regnskapet føres i regnskapssystemet {</a:t>
            </a:r>
            <a:r>
              <a:rPr lang="nb-NO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AccountingSystem</a:t>
            </a:r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</a:rPr>
              <a:t>} («Regnskapssystemet»). Brukertilgang er bestilt og betales av Regnskapsforetaket. Regnskapsforetaket er overfor leverandør av Regnskapssystemet («Systemleverandør») lisenshaver med de rettigheter og plikter som følger av lisensavtalen mellom dem. </a:t>
            </a:r>
            <a:br>
              <a:rPr lang="nb-NO" sz="20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nb-NO" sz="20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</a:rPr>
              <a:t>Regnskapsforetaket gir Kunden en begrenset bruksrett for aksessering og bruk av Regnskapssystemet. Kunden har kun tilgang til de deler av Regnskapssystemet som er nødvendig i henhold til Oppdragsavtalen. Regnskapsforetaket er ikke ansvarlig for tillegg, endringer eller slettinger i bokførte opplysninger, dokumentasjon med videre som utføres av Kunden innenfor de avtalte tilganger.</a:t>
            </a:r>
          </a:p>
          <a:p>
            <a:pPr marL="0" indent="0">
              <a:buNone/>
            </a:pPr>
            <a:r>
              <a:rPr lang="nb-NO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Regnskapsforetaket har valgt å la Systemleverandøren fakturere Kunden direkte for bruk av Regnskapssystemet. Dette endrer ikke de rettigheter og brukertilganger Regnskapsforetaket har etter denne Oppdragsspesifikasjon og Standard oppdragsvilkår.</a:t>
            </a:r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</a:rPr>
              <a:t>»</a:t>
            </a:r>
            <a:endParaRPr lang="nb-NO" sz="3200" dirty="0"/>
          </a:p>
          <a:p>
            <a:pPr marL="0" indent="0">
              <a:buNone/>
            </a:pPr>
            <a:endParaRPr lang="nb-NO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F400F31E-5394-4470-9B1B-DC4EC4783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83646"/>
            <a:ext cx="4114800" cy="365125"/>
          </a:xfrm>
        </p:spPr>
        <p:txBody>
          <a:bodyPr/>
          <a:lstStyle/>
          <a:p>
            <a:r>
              <a:rPr lang="nb-NO">
                <a:solidFill>
                  <a:prstClr val="black">
                    <a:tint val="75000"/>
                  </a:prstClr>
                </a:solidFill>
              </a:rPr>
              <a:t>Advokatfirmaet Strandenæs MNA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09185148-4B29-41EA-84C5-B8DE57EDC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10A85-93BE-4364-AC88-2D820609620D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34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9800A29-C460-44FA-AE63-57AC211D8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64024"/>
            <a:ext cx="10972800" cy="953614"/>
          </a:xfrm>
        </p:spPr>
        <p:txBody>
          <a:bodyPr/>
          <a:lstStyle/>
          <a:p>
            <a:r>
              <a:rPr lang="nb-NO" dirty="0"/>
              <a:t>Kunden som lisenshaver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4AF7112-AFD8-4277-9F3D-22E44E200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33265"/>
            <a:ext cx="10972800" cy="4392899"/>
          </a:xfrm>
        </p:spPr>
        <p:txBody>
          <a:bodyPr/>
          <a:lstStyle/>
          <a:p>
            <a:pPr marL="0" indent="0">
              <a:buNone/>
            </a:pPr>
            <a:r>
              <a:rPr lang="nb-NO" sz="2000" dirty="0">
                <a:latin typeface="Calibri" panose="020F0502020204030204" pitchFamily="34" charset="0"/>
                <a:ea typeface="Calibri" panose="020F0502020204030204" pitchFamily="34" charset="0"/>
              </a:rPr>
              <a:t>«</a:t>
            </a:r>
            <a:r>
              <a:rPr lang="nb-NO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Regnskapet føres i regnskapssystemet {</a:t>
            </a:r>
            <a:r>
              <a:rPr lang="nb-NO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AccountingSystem</a:t>
            </a:r>
            <a:r>
              <a:rPr lang="nb-NO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} («Regnskapssystemet»). Brukertilgang er bestilt og betales av Kunden. Regnskapsforetaket skal sikres de tilganger og rettigheter som er nødvendig for å utføre oppdraget i henhold til Oppdragsavtalen. Regnskapsforetaket er ikke ansvarlig for eventuelle tillegg, endringer eller slettinger som gjennomføres av Kunden. </a:t>
            </a:r>
          </a:p>
          <a:p>
            <a:pPr marL="0" indent="0">
              <a:buNone/>
            </a:pPr>
            <a:endParaRPr lang="nb-NO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nb-NO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Kunden har valgt å la Systemleverandøren fakturere Regnskapsforetaket for bruk av Regnskapssystemet. Disse kostnader vil viderefaktureres Kunden. Dette endrer ikke de rettigheter og brukertilganger Kunden har etter denne Oppdragsspesifikasjon og Standard oppdragsvilkår. </a:t>
            </a:r>
          </a:p>
          <a:p>
            <a:pPr marL="0" indent="0">
              <a:buNone/>
            </a:pPr>
            <a:endParaRPr lang="nb-NO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nb-NO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Selv om Kunden er lisenshaver, gir Kunden med dette Regnskapsforetaket rollen som systemadministrator i Regnskapssystemet. Denne fullmakt kan når som helst kalles tilbake.»</a:t>
            </a:r>
            <a:endParaRPr lang="nb-NO" sz="3200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D3E4339-F895-4BE7-8327-BD85C56F5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>
                    <a:tint val="75000"/>
                  </a:prstClr>
                </a:solidFill>
              </a:rPr>
              <a:t>Advokatfirmaet Strandenæs MNA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5773C669-C5DD-448D-B3C5-86F6C4A5C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10A85-93BE-4364-AC88-2D820609620D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565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31B0828-8421-4BBB-8A6F-80D640173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Kunden har ansvar for lagring av eget regnskap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37554CC-EAFB-453A-80A8-50C428483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«Lagring» er to forskjellige ting</a:t>
            </a:r>
          </a:p>
          <a:p>
            <a:pPr lvl="1"/>
            <a:r>
              <a:rPr lang="nb-NO" dirty="0"/>
              <a:t>Regnskapsdokumentasjon </a:t>
            </a:r>
          </a:p>
          <a:p>
            <a:pPr lvl="1"/>
            <a:r>
              <a:rPr lang="nb-NO" dirty="0"/>
              <a:t>Oppdragsdokumentasjon</a:t>
            </a:r>
          </a:p>
          <a:p>
            <a:r>
              <a:rPr lang="nb-NO" dirty="0"/>
              <a:t>Både Oppdragsdokumentasjon og regnskapsdokumentasjon i PO </a:t>
            </a:r>
            <a:r>
              <a:rPr lang="nb-NO" dirty="0" err="1"/>
              <a:t>Quality</a:t>
            </a:r>
            <a:r>
              <a:rPr lang="nb-NO" dirty="0"/>
              <a:t> ligger lagret så lenge kundeforholdet er aktivt</a:t>
            </a:r>
          </a:p>
          <a:p>
            <a:pPr lvl="1"/>
            <a:r>
              <a:rPr lang="nb-NO" dirty="0"/>
              <a:t>Ved opphør: Løsningen for å ta ut oppdragsdokumentasjon er under arbeid</a:t>
            </a:r>
          </a:p>
          <a:p>
            <a:r>
              <a:rPr lang="nb-NO" dirty="0"/>
              <a:t>Lagring av Regnskapsdokumentasjonen etter kundeforholds perioden  må avtales særskilt dersom byrået påtar seg en slik plikt  </a:t>
            </a:r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9928A526-8F55-43C2-B3CD-4A8AF6EB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>
                    <a:tint val="75000"/>
                  </a:prstClr>
                </a:solidFill>
              </a:rPr>
              <a:t>Advokatfirmaet Strandenæs MNA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655891EB-A2A2-4CE8-BE9D-AD4B13875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10A85-93BE-4364-AC88-2D820609620D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159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CA8301D-877D-4F1C-8EC3-B14C412D2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«Lagring» er to forskjellige ting</a:t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FAA9C04-3CAD-4CD1-B208-ECBF04E82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Regnskapsdokumentasjon </a:t>
            </a:r>
          </a:p>
          <a:p>
            <a:pPr lvl="1"/>
            <a:r>
              <a:rPr lang="nb-NO" dirty="0"/>
              <a:t>Pliktig dokument </a:t>
            </a:r>
            <a:r>
              <a:rPr lang="nb-NO" dirty="0" err="1"/>
              <a:t>asjon</a:t>
            </a:r>
            <a:r>
              <a:rPr lang="nb-NO" dirty="0"/>
              <a:t> </a:t>
            </a:r>
          </a:p>
          <a:p>
            <a:r>
              <a:rPr lang="nb-NO" dirty="0"/>
              <a:t>Oppdragsdokumentasjon</a:t>
            </a:r>
          </a:p>
          <a:p>
            <a:pPr lvl="1"/>
            <a:r>
              <a:rPr lang="nb-NO" dirty="0"/>
              <a:t>Kundemappe</a:t>
            </a:r>
          </a:p>
          <a:p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09E3F3BE-874E-4A1B-888D-AF33DB564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>
                    <a:tint val="75000"/>
                  </a:prstClr>
                </a:solidFill>
              </a:rPr>
              <a:t>Advokatfirmaet Strandenæs MNA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3CA5E801-6924-43FA-88FC-002EDD7C4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10A85-93BE-4364-AC88-2D820609620D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922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91248AB-31D9-445D-8B81-9933E3F7A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238232"/>
            <a:ext cx="10972800" cy="3455335"/>
          </a:xfrm>
        </p:spPr>
        <p:txBody>
          <a:bodyPr/>
          <a:lstStyle/>
          <a:p>
            <a:pPr marL="0" indent="0">
              <a:buNone/>
            </a:pPr>
            <a:r>
              <a:rPr lang="nb-NO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«Regnskapssystemet er en tredjepartsleveranse. Ved eventuell svikt i leveransen av Regnskapssystemet kan det ikke rettes krav mot Regnskapsforetaket i større utstrekning enn Regnskapsforetaket kan rette krav mot Systemleverandøren. Ved signering av Oppdragsavtalen plikter Kunden å ha gjort seg kjent med Systemleverandørens tjenestevilkår.</a:t>
            </a:r>
          </a:p>
          <a:p>
            <a:pPr marL="0" indent="0">
              <a:buNone/>
            </a:pPr>
            <a:endParaRPr lang="nb-NO" sz="2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nb-NO" sz="2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Supporthenvendelser av teknisk karakter skal rettes til Regnskapsforetaket.» </a:t>
            </a:r>
            <a:endParaRPr lang="nb-NO" sz="3600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3C33A37-CF76-4B38-93B2-42A0FF72B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>
                <a:solidFill>
                  <a:prstClr val="black">
                    <a:tint val="75000"/>
                  </a:prstClr>
                </a:solidFill>
              </a:rPr>
              <a:t>Advokatfirmaet Strandenæs MNA</a:t>
            </a:r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FBCCE316-A88D-4C89-B89B-C551F5F9D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10A85-93BE-4364-AC88-2D820609620D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nb-N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ittel 1">
            <a:extLst>
              <a:ext uri="{FF2B5EF4-FFF2-40B4-BE49-F238E27FC236}">
                <a16:creationId xmlns:a16="http://schemas.microsoft.com/office/drawing/2014/main" id="{B7449275-C675-4828-9CEC-887D4DB21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91318"/>
            <a:ext cx="10972800" cy="926319"/>
          </a:xfrm>
        </p:spPr>
        <p:txBody>
          <a:bodyPr/>
          <a:lstStyle/>
          <a:p>
            <a:r>
              <a:rPr lang="nb-NO" dirty="0"/>
              <a:t>Regnskapsfører som lisenshaver – Ansvar for regnskapssystemet</a:t>
            </a:r>
          </a:p>
        </p:txBody>
      </p:sp>
    </p:spTree>
    <p:extLst>
      <p:ext uri="{BB962C8B-B14F-4D97-AF65-F5344CB8AC3E}">
        <p14:creationId xmlns:p14="http://schemas.microsoft.com/office/powerpoint/2010/main" val="1809475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3D6CC1C29740448FC577B0D2642231" ma:contentTypeVersion="12" ma:contentTypeDescription="Create a new document." ma:contentTypeScope="" ma:versionID="247f2f07711deb0ce64d57372929e536">
  <xsd:schema xmlns:xsd="http://www.w3.org/2001/XMLSchema" xmlns:xs="http://www.w3.org/2001/XMLSchema" xmlns:p="http://schemas.microsoft.com/office/2006/metadata/properties" xmlns:ns2="e6fa4baa-6909-42b4-a359-56abbb9de304" xmlns:ns3="0376026a-0c3b-457d-8bf8-2762ab71c30d" targetNamespace="http://schemas.microsoft.com/office/2006/metadata/properties" ma:root="true" ma:fieldsID="845135e24ceeff542fe7f6faf87f11c4" ns2:_="" ns3:_="">
    <xsd:import namespace="e6fa4baa-6909-42b4-a359-56abbb9de304"/>
    <xsd:import namespace="0376026a-0c3b-457d-8bf8-2762ab71c3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fa4baa-6909-42b4-a359-56abbb9de3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76026a-0c3b-457d-8bf8-2762ab71c30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C1DBE4-99A6-4B39-AE8C-A2FEE646278E}">
  <ds:schemaRefs>
    <ds:schemaRef ds:uri="http://purl.org/dc/dcmitype/"/>
    <ds:schemaRef ds:uri="http://purl.org/dc/elements/1.1/"/>
    <ds:schemaRef ds:uri="http://schemas.microsoft.com/office/2006/documentManagement/types"/>
    <ds:schemaRef ds:uri="e6fa4baa-6909-42b4-a359-56abbb9de304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0376026a-0c3b-457d-8bf8-2762ab71c30d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0998FE9-F63F-4895-9E63-BF876B96A3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D1A5F8-5256-4326-8037-2E1C615167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fa4baa-6909-42b4-a359-56abbb9de304"/>
    <ds:schemaRef ds:uri="0376026a-0c3b-457d-8bf8-2762ab71c3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2491</TotalTime>
  <Words>1109</Words>
  <Application>Microsoft Office PowerPoint</Application>
  <PresentationFormat>Widescreen</PresentationFormat>
  <Paragraphs>159</Paragraphs>
  <Slides>27</Slides>
  <Notes>21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4</vt:i4>
      </vt:variant>
      <vt:variant>
        <vt:lpstr>Lysbildetitler</vt:lpstr>
      </vt:variant>
      <vt:variant>
        <vt:i4>27</vt:i4>
      </vt:variant>
    </vt:vector>
  </HeadingPairs>
  <TitlesOfParts>
    <vt:vector size="35" baseType="lpstr">
      <vt:lpstr>Arial</vt:lpstr>
      <vt:lpstr>Calibri</vt:lpstr>
      <vt:lpstr>Calibri Light</vt:lpstr>
      <vt:lpstr>Century Gothic</vt:lpstr>
      <vt:lpstr>Office Theme</vt:lpstr>
      <vt:lpstr>Custom Design</vt:lpstr>
      <vt:lpstr>1_Custom Design</vt:lpstr>
      <vt:lpstr>2_Custom Design</vt:lpstr>
      <vt:lpstr>  PowerBlogg – Ny oppdragsavtale    </vt:lpstr>
      <vt:lpstr>Har du spørsmål?</vt:lpstr>
      <vt:lpstr>Oppdragsspesifikasjonen </vt:lpstr>
      <vt:lpstr>Oversikt over endrede og nye punkter - Oppdragsspesifikasjon </vt:lpstr>
      <vt:lpstr>Regnskapsfører som lisenshaver</vt:lpstr>
      <vt:lpstr>Kunden som lisenshaver</vt:lpstr>
      <vt:lpstr>Kunden har ansvar for lagring av eget regnskap</vt:lpstr>
      <vt:lpstr>«Lagring» er to forskjellige ting </vt:lpstr>
      <vt:lpstr>Regnskapsfører som lisenshaver – Ansvar for regnskapssystemet</vt:lpstr>
      <vt:lpstr>Kunden som lisenshaver – Ansvar for regnskapssystemet</vt:lpstr>
      <vt:lpstr>Punkt 5 – Fullmakt ved remittering. Ny presisering om betaling av egne fakturaer</vt:lpstr>
      <vt:lpstr>Punkt 5 – Ny presisering der remittering ikke  er en del av oppdraget</vt:lpstr>
      <vt:lpstr>Standard oppdragsvilkår </vt:lpstr>
      <vt:lpstr>Oversikt over endrede og nye punkter – Standard oppdragsvilkår</vt:lpstr>
      <vt:lpstr>Punkt 1.1 (2) – Avtaleverket mellom Partene </vt:lpstr>
      <vt:lpstr>Punkt 8.3 (2) – Heving </vt:lpstr>
      <vt:lpstr>Punkt 8.5 – Stansnings –og tilbakeholdsrett</vt:lpstr>
      <vt:lpstr>PowerPoint-presentasjon</vt:lpstr>
      <vt:lpstr>PowerPoint-presentasjon</vt:lpstr>
      <vt:lpstr>PowerPoint-presentasjon</vt:lpstr>
      <vt:lpstr>Ny databehandleravtale </vt:lpstr>
      <vt:lpstr>Bilag til Oppdragsavtale </vt:lpstr>
      <vt:lpstr>PowerPoint-presentasjon</vt:lpstr>
      <vt:lpstr>PowerPoint-presentasjon</vt:lpstr>
      <vt:lpstr>PowerPoint-presentasjon</vt:lpstr>
      <vt:lpstr>PowerPoint-presentasjon</vt:lpstr>
      <vt:lpstr>  Takk for meg!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Hvitvasking og GDPR</dc:title>
  <dc:creator>Jennie Elise Bratlie</dc:creator>
  <cp:lastModifiedBy>Harald Strandenæs</cp:lastModifiedBy>
  <cp:revision>20</cp:revision>
  <dcterms:created xsi:type="dcterms:W3CDTF">2020-10-27T09:57:28Z</dcterms:created>
  <dcterms:modified xsi:type="dcterms:W3CDTF">2021-10-25T08:47:08Z</dcterms:modified>
</cp:coreProperties>
</file>